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55.12</c:v>
                </c:pt>
                <c:pt idx="1">
                  <c:v>40.85</c:v>
                </c:pt>
                <c:pt idx="2">
                  <c:v>47.21</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15.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1252.61</c:v>
                </c:pt>
                <c:pt idx="1">
                  <c:v>947.37</c:v>
                </c:pt>
                <c:pt idx="2">
                  <c:v>1238.68</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6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4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16.63</c:v>
                </c:pt>
                <c:pt idx="1">
                  <c:v>14.75</c:v>
                </c:pt>
                <c:pt idx="2">
                  <c:v>14.91</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0.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5.0"/>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1033.74</c:v>
                </c:pt>
                <c:pt idx="1">
                  <c:v>595.51</c:v>
                </c:pt>
                <c:pt idx="2">
                  <c:v>860.32</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3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2264.41</c:v>
                </c:pt>
                <c:pt idx="1">
                  <c:v>1312.16</c:v>
                </c:pt>
                <c:pt idx="2">
                  <c:v>1890.06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6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Erdenet Project</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January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Erdenet</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BAU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Custom Scenario</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Business as Usual (BAU) scenario depicts how the city would perform in the future without interventions to promote climate-resilient cities. Under this scenario, cities would continue expanding, following the same patterns historically observed. Under the BAU scenario, investments in nature-based solutions, or new public transit lines are nonexistent, instead, financial resources are concentrated on basic urban infrastructure such as new roads and networks in the expansion areas and reconstruction in case of natural hazards.</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Vision scenario shows the potential city performance in the future following ambitious low-carbon and climate-resilient urban interventions. Under the Vision Scenario, the assumptions might include energy efficiency and policies and climate-resilient solutions thus, policies and investments would aim for a significant reduction in emissions and reduced exposure to hazards.</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My Scenario allows the user to explore the potential impact of different policy combinations on achieving specific goals. This scenario is designed to be a user-friendly and interactive tool for exploring the potential consequences of various policy choices. It empowers the user to test, iterate, and gain insights into the complex landscape of policy interventions.</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BAU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Custom Scenario</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BAU Footprint Polygon</a:t>
                      </a:r>
                    </a:p>
                  </a:txBody>
                  <a:tcPr>
                    <a:noFill/>
                  </a:tcPr>
                </a:tc>
                <a:tc>
                  <a:txBody>
                    <a:bodyPr/>
                    <a:lstStyle/>
                    <a:p>
                      <a:pPr algn="ctr"/>
                      <a:r>
                        <a:rPr sz="800" b="0">
                          <a:solidFill>
                            <a:srgbClr val="000000"/>
                          </a:solidFill>
                          <a:latin typeface="Montserrat"/>
                        </a:rPr>
                        <a:t>Vision Footprint Polygon</a:t>
                      </a:r>
                    </a:p>
                  </a:txBody>
                  <a:tcPr>
                    <a:noFill/>
                  </a:tcPr>
                </a:tc>
                <a:tc>
                  <a:txBody>
                    <a:bodyPr/>
                    <a:lstStyle/>
                    <a:p>
                      <a:pPr algn="ctr"/>
                      <a:r>
                        <a:rPr sz="800" b="0">
                          <a:solidFill>
                            <a:srgbClr val="000000"/>
                          </a:solidFill>
                          <a:latin typeface="Montserrat"/>
                        </a:rPr>
                        <a:t>My Scenario Footprint Polygon</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BAU Transit Polygon</a:t>
                      </a:r>
                    </a:p>
                  </a:txBody>
                  <a:tcPr>
                    <a:noFill/>
                  </a:tcPr>
                </a:tc>
                <a:tc>
                  <a:txBody>
                    <a:bodyPr/>
                    <a:lstStyle/>
                    <a:p>
                      <a:pPr algn="ctr"/>
                      <a:r>
                        <a:rPr sz="800" b="0">
                          <a:solidFill>
                            <a:srgbClr val="000000"/>
                          </a:solidFill>
                          <a:latin typeface="Montserrat"/>
                        </a:rPr>
                        <a:t>Vision Transit Polygon</a:t>
                      </a:r>
                    </a:p>
                  </a:txBody>
                  <a:tcPr>
                    <a:noFill/>
                  </a:tcPr>
                </a:tc>
                <a:tc>
                  <a:txBody>
                    <a:bodyPr/>
                    <a:lstStyle/>
                    <a:p>
                      <a:pPr algn="ctr"/>
                      <a:r>
                        <a:rPr sz="800" b="0">
                          <a:solidFill>
                            <a:srgbClr val="000000"/>
                          </a:solidFill>
                          <a:latin typeface="Montserrat"/>
                        </a:rPr>
                        <a:t>My Scenario Transit Polygon</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40%</a:t>
                      </a:r>
                    </a:p>
                  </a:txBody>
                  <a:tcPr>
                    <a:noFill/>
                  </a:tcPr>
                </a:tc>
                <a:tc>
                  <a:txBody>
                    <a:bodyPr/>
                    <a:lstStyle/>
                    <a:p>
                      <a:pPr algn="ctr"/>
                      <a:r>
                        <a:rPr sz="800" b="0">
                          <a:solidFill>
                            <a:srgbClr val="000000"/>
                          </a:solidFill>
                          <a:latin typeface="Montserrat"/>
                        </a:rPr>
                        <a:t>15%</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Erdenet Project</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2026</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0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1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2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Vision Footprint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My Scenario Footprint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0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1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2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Transit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Vision Transit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0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1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2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Erdenet’s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Erdenet Project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Erdenet Project</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Erdenet Project</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